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6"/>
  </p:notesMasterIdLst>
  <p:sldIdLst>
    <p:sldId id="273" r:id="rId6"/>
    <p:sldId id="283" r:id="rId7"/>
    <p:sldId id="292" r:id="rId8"/>
    <p:sldId id="303" r:id="rId9"/>
    <p:sldId id="287" r:id="rId10"/>
    <p:sldId id="295" r:id="rId11"/>
    <p:sldId id="278" r:id="rId12"/>
    <p:sldId id="284" r:id="rId13"/>
    <p:sldId id="301" r:id="rId14"/>
    <p:sldId id="286" r:id="rId15"/>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100" d="100"/>
          <a:sy n="100" d="100"/>
        </p:scale>
        <p:origin x="-1860" y="-37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735" cy="464503"/>
          </a:xfrm>
          <a:prstGeom prst="rect">
            <a:avLst/>
          </a:prstGeom>
        </p:spPr>
        <p:txBody>
          <a:bodyPr vert="horz" lIns="91294" tIns="45647" rIns="91294" bIns="45647" rtlCol="0"/>
          <a:lstStyle>
            <a:lvl1pPr algn="l">
              <a:defRPr sz="1200"/>
            </a:lvl1pPr>
          </a:lstStyle>
          <a:p>
            <a:endParaRPr lang="en-US" dirty="0"/>
          </a:p>
        </p:txBody>
      </p:sp>
      <p:sp>
        <p:nvSpPr>
          <p:cNvPr id="3" name="Date Placeholder 2"/>
          <p:cNvSpPr>
            <a:spLocks noGrp="1"/>
          </p:cNvSpPr>
          <p:nvPr>
            <p:ph type="dt" idx="1"/>
          </p:nvPr>
        </p:nvSpPr>
        <p:spPr>
          <a:xfrm>
            <a:off x="3971081" y="0"/>
            <a:ext cx="3037735" cy="464503"/>
          </a:xfrm>
          <a:prstGeom prst="rect">
            <a:avLst/>
          </a:prstGeom>
        </p:spPr>
        <p:txBody>
          <a:bodyPr vert="horz" lIns="91294" tIns="45647" rIns="91294" bIns="45647" rtlCol="0"/>
          <a:lstStyle>
            <a:lvl1pPr algn="r">
              <a:defRPr sz="1200"/>
            </a:lvl1pPr>
          </a:lstStyle>
          <a:p>
            <a:fld id="{B8AE55A0-88DB-44F8-9E71-882C6BFF5295}" type="datetimeFigureOut">
              <a:rPr lang="en-US" smtClean="0"/>
              <a:t>10/03/2019</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294" tIns="45647" rIns="91294" bIns="45647" rtlCol="0" anchor="ctr"/>
          <a:lstStyle/>
          <a:p>
            <a:endParaRPr lang="en-US" dirty="0"/>
          </a:p>
        </p:txBody>
      </p:sp>
      <p:sp>
        <p:nvSpPr>
          <p:cNvPr id="5" name="Notes Placeholder 4"/>
          <p:cNvSpPr>
            <a:spLocks noGrp="1"/>
          </p:cNvSpPr>
          <p:nvPr>
            <p:ph type="body" sz="quarter" idx="3"/>
          </p:nvPr>
        </p:nvSpPr>
        <p:spPr>
          <a:xfrm>
            <a:off x="700406" y="4415156"/>
            <a:ext cx="5609588" cy="4183697"/>
          </a:xfrm>
          <a:prstGeom prst="rect">
            <a:avLst/>
          </a:prstGeom>
        </p:spPr>
        <p:txBody>
          <a:bodyPr vert="horz" lIns="91294" tIns="45647" rIns="91294" bIns="45647"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30312"/>
            <a:ext cx="3037735" cy="464503"/>
          </a:xfrm>
          <a:prstGeom prst="rect">
            <a:avLst/>
          </a:prstGeom>
        </p:spPr>
        <p:txBody>
          <a:bodyPr vert="horz" lIns="91294" tIns="45647" rIns="91294" bIns="45647"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1081" y="8830312"/>
            <a:ext cx="3037735" cy="464503"/>
          </a:xfrm>
          <a:prstGeom prst="rect">
            <a:avLst/>
          </a:prstGeom>
        </p:spPr>
        <p:txBody>
          <a:bodyPr vert="horz" lIns="91294" tIns="45647" rIns="91294" bIns="45647"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050908"/>
            <a:ext cx="8229600" cy="968892"/>
          </a:xfrm>
        </p:spPr>
        <p:txBody>
          <a:bodyPr>
            <a:normAutofit/>
          </a:bodyPr>
          <a:lstStyle/>
          <a:p>
            <a:r>
              <a:rPr lang="en-US" sz="2800" b="1" dirty="0">
                <a:solidFill>
                  <a:schemeClr val="tx1"/>
                </a:solidFill>
              </a:rPr>
              <a:t>Washoe County Board of Adjustment </a:t>
            </a:r>
          </a:p>
          <a:p>
            <a:pPr>
              <a:spcBef>
                <a:spcPts val="0"/>
              </a:spcBef>
            </a:pPr>
            <a:r>
              <a:rPr lang="en-US" sz="2400" b="1" dirty="0" smtClean="0">
                <a:solidFill>
                  <a:schemeClr val="tx1"/>
                </a:solidFill>
              </a:rPr>
              <a:t>October 3, 2019</a:t>
            </a:r>
          </a:p>
        </p:txBody>
      </p:sp>
      <p:sp>
        <p:nvSpPr>
          <p:cNvPr id="4" name="Title 3"/>
          <p:cNvSpPr>
            <a:spLocks noGrp="1"/>
          </p:cNvSpPr>
          <p:nvPr>
            <p:ph type="ctrTitle"/>
          </p:nvPr>
        </p:nvSpPr>
        <p:spPr>
          <a:xfrm>
            <a:off x="533400" y="152400"/>
            <a:ext cx="8610600" cy="838200"/>
          </a:xfrm>
        </p:spPr>
        <p:txBody>
          <a:bodyPr/>
          <a:lstStyle/>
          <a:p>
            <a:r>
              <a:rPr lang="en-US" sz="4000" dirty="0" smtClean="0">
                <a:solidFill>
                  <a:schemeClr val="tx1"/>
                </a:solidFill>
              </a:rPr>
              <a:t>WSUP19-0015 Broken Hill Grading </a:t>
            </a:r>
            <a:endParaRPr lang="en-US" sz="4000" dirty="0">
              <a:solidFill>
                <a:schemeClr val="tx1"/>
              </a:solidFill>
            </a:endParaRPr>
          </a:p>
        </p:txBody>
      </p:sp>
      <p:pic>
        <p:nvPicPr>
          <p:cNvPr id="6" name="Picture 5"/>
          <p:cNvPicPr/>
          <p:nvPr/>
        </p:nvPicPr>
        <p:blipFill rotWithShape="1">
          <a:blip r:embed="rId2"/>
          <a:srcRect l="1131" t="1728"/>
          <a:stretch/>
        </p:blipFill>
        <p:spPr bwMode="auto">
          <a:xfrm>
            <a:off x="1408430" y="990600"/>
            <a:ext cx="6287770" cy="3962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62000"/>
          </a:xfrm>
        </p:spPr>
        <p:txBody>
          <a:bodyPr/>
          <a:lstStyle/>
          <a:p>
            <a:r>
              <a:rPr lang="en-US" dirty="0" smtClean="0"/>
              <a:t>Request</a:t>
            </a:r>
            <a:endParaRPr lang="en-US" dirty="0"/>
          </a:p>
        </p:txBody>
      </p:sp>
      <p:sp>
        <p:nvSpPr>
          <p:cNvPr id="4" name="Content Placeholder 3"/>
          <p:cNvSpPr>
            <a:spLocks noGrp="1"/>
          </p:cNvSpPr>
          <p:nvPr>
            <p:ph idx="1"/>
          </p:nvPr>
        </p:nvSpPr>
        <p:spPr>
          <a:xfrm>
            <a:off x="190500" y="1066800"/>
            <a:ext cx="8763000" cy="4724400"/>
          </a:xfrm>
        </p:spPr>
        <p:txBody>
          <a:bodyPr>
            <a:normAutofit lnSpcReduction="10000"/>
          </a:bodyPr>
          <a:lstStyle/>
          <a:p>
            <a:r>
              <a:rPr lang="en-US" dirty="0"/>
              <a:t>The application is requesting </a:t>
            </a:r>
            <a:r>
              <a:rPr lang="en-US" dirty="0" smtClean="0"/>
              <a:t>a special use permit (SUP) for major </a:t>
            </a:r>
            <a:r>
              <a:rPr lang="en-US" dirty="0"/>
              <a:t>grading of an area of approximately 2.5 acres with 8,871 cubic yards of cut and 7,680 cubic yards of fill to construct an paved 1,600 foot long access road to a proposed 325,000 gallon water </a:t>
            </a:r>
            <a:r>
              <a:rPr lang="en-US" dirty="0" smtClean="0"/>
              <a:t>tank</a:t>
            </a:r>
          </a:p>
          <a:p>
            <a:pPr fontAlgn="base" hangingPunct="0"/>
            <a:r>
              <a:rPr lang="en-US" dirty="0"/>
              <a:t>The proposed grading is permitted with a special use permit per WCC 110.438.  </a:t>
            </a:r>
            <a:r>
              <a:rPr lang="en-US" dirty="0" smtClean="0"/>
              <a:t>Therefore, </a:t>
            </a:r>
            <a:r>
              <a:rPr lang="en-US" dirty="0"/>
              <a:t>the applicant is seeking approval of this SUP from the Board of Adjustment. </a:t>
            </a:r>
          </a:p>
          <a:p>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54806" y="57978"/>
            <a:ext cx="8789194" cy="6114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ular Callout 2"/>
          <p:cNvSpPr/>
          <p:nvPr/>
        </p:nvSpPr>
        <p:spPr>
          <a:xfrm>
            <a:off x="990600" y="1295400"/>
            <a:ext cx="914400" cy="612648"/>
          </a:xfrm>
          <a:prstGeom prst="wedgeRectCallout">
            <a:avLst>
              <a:gd name="adj1" fmla="val 70834"/>
              <a:gd name="adj2" fmla="val 140236"/>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dirty="0" smtClean="0"/>
              <a:t>Project site</a:t>
            </a:r>
            <a:endParaRPr lang="en-US" dirty="0"/>
          </a:p>
        </p:txBody>
      </p:sp>
    </p:spTree>
    <p:extLst>
      <p:ext uri="{BB962C8B-B14F-4D97-AF65-F5344CB8AC3E}">
        <p14:creationId xmlns:p14="http://schemas.microsoft.com/office/powerpoint/2010/main" val="1657936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219200"/>
            <a:ext cx="8839200" cy="4495800"/>
          </a:xfrm>
        </p:spPr>
        <p:txBody>
          <a:bodyPr>
            <a:normAutofit lnSpcReduction="10000"/>
          </a:bodyPr>
          <a:lstStyle/>
          <a:p>
            <a:r>
              <a:rPr lang="en-US" dirty="0" smtClean="0"/>
              <a:t>The road is being graded to located a water tank at the terminus of the road for the planned Broken Hill development</a:t>
            </a:r>
          </a:p>
          <a:p>
            <a:r>
              <a:rPr lang="en-US" dirty="0" smtClean="0"/>
              <a:t>2 acres will be graded for the road and ½ acre for the water tank site.</a:t>
            </a:r>
          </a:p>
          <a:p>
            <a:r>
              <a:rPr lang="en-US" dirty="0" smtClean="0"/>
              <a:t>The material will be balanced on site and there will be no import or export of material</a:t>
            </a:r>
          </a:p>
          <a:p>
            <a:r>
              <a:rPr lang="en-US" dirty="0" smtClean="0"/>
              <a:t>The road will be paved and dedicated in the future to TMWA or the HOA</a:t>
            </a:r>
          </a:p>
          <a:p>
            <a:endParaRPr lang="en-US" dirty="0" smtClean="0"/>
          </a:p>
          <a:p>
            <a:endParaRPr lang="en-US" dirty="0"/>
          </a:p>
        </p:txBody>
      </p:sp>
      <p:sp>
        <p:nvSpPr>
          <p:cNvPr id="3" name="Title 2"/>
          <p:cNvSpPr>
            <a:spLocks noGrp="1"/>
          </p:cNvSpPr>
          <p:nvPr>
            <p:ph type="title"/>
          </p:nvPr>
        </p:nvSpPr>
        <p:spPr>
          <a:xfrm>
            <a:off x="1219200" y="76200"/>
            <a:ext cx="7162800" cy="838200"/>
          </a:xfrm>
        </p:spPr>
        <p:txBody>
          <a:bodyPr/>
          <a:lstStyle/>
          <a:p>
            <a:r>
              <a:rPr lang="en-US" dirty="0" smtClean="0"/>
              <a:t>Background</a:t>
            </a:r>
            <a:endParaRPr lang="en-US" dirty="0"/>
          </a:p>
        </p:txBody>
      </p:sp>
    </p:spTree>
    <p:extLst>
      <p:ext uri="{BB962C8B-B14F-4D97-AF65-F5344CB8AC3E}">
        <p14:creationId xmlns:p14="http://schemas.microsoft.com/office/powerpoint/2010/main" val="37424306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1219200" y="76200"/>
            <a:ext cx="7924800" cy="792162"/>
          </a:xfrm>
        </p:spPr>
        <p:txBody>
          <a:bodyPr/>
          <a:lstStyle/>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219200"/>
            <a:ext cx="9355138" cy="4436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1081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219200"/>
            <a:ext cx="8686800" cy="4419600"/>
          </a:xfrm>
        </p:spPr>
        <p:txBody>
          <a:bodyPr>
            <a:normAutofit/>
          </a:bodyPr>
          <a:lstStyle/>
          <a:p>
            <a:r>
              <a:rPr lang="en-US" dirty="0" smtClean="0"/>
              <a:t>There are areas where the slope is 2:1, which is allowed by code when the parcel is over 5 acres and the grading is more than 100 feet form the property line</a:t>
            </a:r>
          </a:p>
          <a:p>
            <a:r>
              <a:rPr lang="en-US" dirty="0"/>
              <a:t>A building permit will be submitted for </a:t>
            </a:r>
            <a:r>
              <a:rPr lang="en-US" smtClean="0"/>
              <a:t>the construction of the </a:t>
            </a:r>
            <a:r>
              <a:rPr lang="en-US"/>
              <a:t>water tank </a:t>
            </a:r>
            <a:endParaRPr lang="en-US" dirty="0" smtClean="0"/>
          </a:p>
        </p:txBody>
      </p:sp>
      <p:sp>
        <p:nvSpPr>
          <p:cNvPr id="3" name="Title 2"/>
          <p:cNvSpPr>
            <a:spLocks noGrp="1"/>
          </p:cNvSpPr>
          <p:nvPr>
            <p:ph type="title"/>
          </p:nvPr>
        </p:nvSpPr>
        <p:spPr>
          <a:xfrm>
            <a:off x="1219200" y="76200"/>
            <a:ext cx="7543800" cy="762000"/>
          </a:xfrm>
        </p:spPr>
        <p:txBody>
          <a:bodyPr/>
          <a:lstStyle/>
          <a:p>
            <a:r>
              <a:rPr lang="en-US" dirty="0" smtClean="0"/>
              <a:t>Analysis</a:t>
            </a:r>
            <a:endParaRPr lang="en-US" dirty="0"/>
          </a:p>
        </p:txBody>
      </p:sp>
    </p:spTree>
    <p:extLst>
      <p:ext uri="{BB962C8B-B14F-4D97-AF65-F5344CB8AC3E}">
        <p14:creationId xmlns:p14="http://schemas.microsoft.com/office/powerpoint/2010/main" val="2682535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Public Notice &amp; CAB</a:t>
            </a:r>
            <a:endParaRPr lang="en-US" dirty="0"/>
          </a:p>
        </p:txBody>
      </p:sp>
      <p:sp>
        <p:nvSpPr>
          <p:cNvPr id="4" name="Content Placeholder 3"/>
          <p:cNvSpPr>
            <a:spLocks noGrp="1"/>
          </p:cNvSpPr>
          <p:nvPr>
            <p:ph idx="1"/>
          </p:nvPr>
        </p:nvSpPr>
        <p:spPr/>
        <p:txBody>
          <a:bodyPr/>
          <a:lstStyle/>
          <a:p>
            <a:r>
              <a:rPr lang="en-US" dirty="0" smtClean="0"/>
              <a:t>Public notice was sent to parcel within 1,000 feet from the site</a:t>
            </a:r>
          </a:p>
          <a:p>
            <a:r>
              <a:rPr lang="en-US" dirty="0" smtClean="0"/>
              <a:t>The Spanish Springs CAB reviewed the application on </a:t>
            </a:r>
            <a:r>
              <a:rPr lang="en-US" dirty="0"/>
              <a:t>September 4, 2019 and </a:t>
            </a:r>
            <a:r>
              <a:rPr lang="en-US" dirty="0" smtClean="0"/>
              <a:t>recommended to approve the project.</a:t>
            </a:r>
          </a:p>
          <a:p>
            <a:endParaRPr lang="en-US" dirty="0"/>
          </a:p>
        </p:txBody>
      </p:sp>
    </p:spTree>
    <p:extLst>
      <p:ext uri="{BB962C8B-B14F-4D97-AF65-F5344CB8AC3E}">
        <p14:creationId xmlns:p14="http://schemas.microsoft.com/office/powerpoint/2010/main" val="34067202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Reviewing Agencies</a:t>
            </a:r>
            <a:endParaRPr lang="en-US" dirty="0"/>
          </a:p>
        </p:txBody>
      </p:sp>
      <p:sp>
        <p:nvSpPr>
          <p:cNvPr id="4" name="Content Placeholder 3"/>
          <p:cNvSpPr>
            <a:spLocks noGrp="1"/>
          </p:cNvSpPr>
          <p:nvPr>
            <p:ph idx="1"/>
          </p:nvPr>
        </p:nvSpPr>
        <p:spPr>
          <a:xfrm>
            <a:off x="457200" y="1219200"/>
            <a:ext cx="8458200" cy="4572000"/>
          </a:xfrm>
        </p:spPr>
        <p:txBody>
          <a:bodyPr>
            <a:normAutofit/>
          </a:bodyPr>
          <a:lstStyle/>
          <a:p>
            <a:r>
              <a:rPr lang="en-US" dirty="0"/>
              <a:t>Various agencies reviewed  the application, their comments are included in the staff report</a:t>
            </a:r>
          </a:p>
          <a:p>
            <a:r>
              <a:rPr lang="en-US" dirty="0"/>
              <a:t>Agencies with conditions, are included in the Conditions of Approval</a:t>
            </a:r>
          </a:p>
        </p:txBody>
      </p:sp>
    </p:spTree>
    <p:extLst>
      <p:ext uri="{BB962C8B-B14F-4D97-AF65-F5344CB8AC3E}">
        <p14:creationId xmlns:p14="http://schemas.microsoft.com/office/powerpoint/2010/main" val="20838863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smtClean="0"/>
              <a:t>Special Us Permit Findings</a:t>
            </a:r>
            <a:endParaRPr lang="en-US" dirty="0"/>
          </a:p>
        </p:txBody>
      </p:sp>
      <p:sp>
        <p:nvSpPr>
          <p:cNvPr id="4" name="Content Placeholder 3"/>
          <p:cNvSpPr>
            <a:spLocks noGrp="1"/>
          </p:cNvSpPr>
          <p:nvPr>
            <p:ph idx="1"/>
          </p:nvPr>
        </p:nvSpPr>
        <p:spPr>
          <a:xfrm>
            <a:off x="457200" y="1219200"/>
            <a:ext cx="8229600" cy="4419600"/>
          </a:xfrm>
        </p:spPr>
        <p:txBody>
          <a:bodyPr>
            <a:noAutofit/>
          </a:bodyPr>
          <a:lstStyle/>
          <a:p>
            <a:pPr marL="509588" indent="-509588" fontAlgn="base" hangingPunct="0">
              <a:buNone/>
            </a:pPr>
            <a:r>
              <a:rPr lang="en-US" sz="2800" dirty="0"/>
              <a:t>1.	</a:t>
            </a:r>
            <a:r>
              <a:rPr lang="en-US" sz="2800" dirty="0" smtClean="0"/>
              <a:t>Consistency;</a:t>
            </a:r>
            <a:endParaRPr lang="en-US" sz="2800" dirty="0"/>
          </a:p>
          <a:p>
            <a:pPr marL="509588" indent="-509588" fontAlgn="base" hangingPunct="0">
              <a:buNone/>
            </a:pPr>
            <a:r>
              <a:rPr lang="en-US" sz="2800" dirty="0"/>
              <a:t>2.	</a:t>
            </a:r>
            <a:r>
              <a:rPr lang="en-US" sz="2800" dirty="0" smtClean="0"/>
              <a:t>Improvements;</a:t>
            </a:r>
            <a:endParaRPr lang="en-US" sz="2800" dirty="0"/>
          </a:p>
          <a:p>
            <a:pPr marL="509588" indent="-509588" fontAlgn="base" hangingPunct="0">
              <a:buNone/>
            </a:pPr>
            <a:r>
              <a:rPr lang="en-US" sz="2800" dirty="0"/>
              <a:t>3.	Site </a:t>
            </a:r>
            <a:r>
              <a:rPr lang="en-US" sz="2800" dirty="0" smtClean="0"/>
              <a:t>Suitability</a:t>
            </a:r>
            <a:r>
              <a:rPr lang="en-US" sz="2800" dirty="0"/>
              <a:t>; and</a:t>
            </a:r>
          </a:p>
          <a:p>
            <a:pPr marL="509588" indent="-509588" fontAlgn="base" hangingPunct="0">
              <a:buNone/>
            </a:pPr>
            <a:r>
              <a:rPr lang="en-US" sz="2800" dirty="0" smtClean="0"/>
              <a:t>4</a:t>
            </a:r>
            <a:r>
              <a:rPr lang="en-US" sz="2800" dirty="0"/>
              <a:t>.	Issuance Not </a:t>
            </a:r>
            <a:r>
              <a:rPr lang="en-US" sz="2800" dirty="0" smtClean="0"/>
              <a:t>Detrimental </a:t>
            </a:r>
          </a:p>
          <a:p>
            <a:pPr marL="0" indent="0" fontAlgn="base" hangingPunct="0">
              <a:buNone/>
            </a:pPr>
            <a:endParaRPr lang="en-US" sz="2800" dirty="0" smtClean="0"/>
          </a:p>
          <a:p>
            <a:pPr marL="0" indent="0" fontAlgn="base" hangingPunct="0">
              <a:buNone/>
            </a:pPr>
            <a:r>
              <a:rPr lang="en-US" sz="2800" dirty="0" smtClean="0"/>
              <a:t>Staff </a:t>
            </a:r>
            <a:r>
              <a:rPr lang="en-US" sz="2800" dirty="0"/>
              <a:t>is able to make all </a:t>
            </a:r>
            <a:r>
              <a:rPr lang="en-US" sz="2800" dirty="0" smtClean="0"/>
              <a:t>the required </a:t>
            </a:r>
            <a:r>
              <a:rPr lang="en-US" sz="2800" dirty="0"/>
              <a:t>findings, as detailed in the </a:t>
            </a:r>
            <a:r>
              <a:rPr lang="en-US" sz="2800"/>
              <a:t>staff </a:t>
            </a:r>
            <a:r>
              <a:rPr lang="en-US" sz="2800" smtClean="0"/>
              <a:t>report</a:t>
            </a:r>
            <a:endParaRPr lang="en-US" sz="2800" dirty="0"/>
          </a:p>
        </p:txBody>
      </p:sp>
    </p:spTree>
    <p:extLst>
      <p:ext uri="{BB962C8B-B14F-4D97-AF65-F5344CB8AC3E}">
        <p14:creationId xmlns:p14="http://schemas.microsoft.com/office/powerpoint/2010/main" val="12720914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smtClean="0"/>
              <a:t>Possible Motion</a:t>
            </a:r>
            <a:endParaRPr lang="en-US" dirty="0"/>
          </a:p>
        </p:txBody>
      </p:sp>
      <p:sp>
        <p:nvSpPr>
          <p:cNvPr id="4" name="Content Placeholder 3"/>
          <p:cNvSpPr>
            <a:spLocks noGrp="1"/>
          </p:cNvSpPr>
          <p:nvPr>
            <p:ph idx="1"/>
          </p:nvPr>
        </p:nvSpPr>
        <p:spPr>
          <a:xfrm>
            <a:off x="228600" y="1066800"/>
            <a:ext cx="8534400" cy="4724400"/>
          </a:xfrm>
        </p:spPr>
        <p:txBody>
          <a:bodyPr>
            <a:normAutofit fontScale="92500"/>
          </a:bodyPr>
          <a:lstStyle/>
          <a:p>
            <a:pPr marL="0" indent="0">
              <a:lnSpc>
                <a:spcPct val="120000"/>
              </a:lnSpc>
              <a:buNone/>
            </a:pPr>
            <a:r>
              <a:rPr lang="en-US" dirty="0"/>
              <a:t>I move that, after giving reasoned consideration to the information contained in the staff report and information received during the public hearing, the Washoe County Board of Adjustment approve with conditions Special Use Permit Case Number WSUP19-0015 for Barker-Coleman Investments, having made all </a:t>
            </a:r>
            <a:r>
              <a:rPr lang="en-US" dirty="0" smtClean="0"/>
              <a:t>the findings </a:t>
            </a:r>
            <a:r>
              <a:rPr lang="en-US" dirty="0"/>
              <a:t>in accordance with Washoe County Code Section 110.810.30</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200D7ED-6620-45A0-9F13-862FEFE886A3}">
  <ds:schemaRefs>
    <ds:schemaRef ds:uri="http://purl.org/dc/dcmitype/"/>
    <ds:schemaRef ds:uri="http://schemas.openxmlformats.org/package/2006/metadata/core-properties"/>
    <ds:schemaRef ds:uri="http://purl.org/dc/elements/1.1/"/>
    <ds:schemaRef ds:uri="http://schemas.microsoft.com/office/2006/metadata/properties"/>
    <ds:schemaRef ds:uri="http://schemas.microsoft.com/sharepoint/v3"/>
    <ds:schemaRef ds:uri="http://schemas.microsoft.com/office/infopath/2007/PartnerControls"/>
    <ds:schemaRef ds:uri="http://purl.org/dc/terms/"/>
    <ds:schemaRef ds:uri="CEA9126C-A9B1-4F4A-855C-DD0F845697D2"/>
    <ds:schemaRef ds:uri="http://schemas.microsoft.com/office/2006/documentManagement/types"/>
    <ds:schemaRef ds:uri="a94d8b85-37e1-4d17-8d55-8b7d207932bb"/>
    <ds:schemaRef ds:uri="http://schemas.microsoft.com/sharepoint/v3/field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3123</TotalTime>
  <Words>340</Words>
  <Application>Microsoft Office PowerPoint</Application>
  <PresentationFormat>On-screen Show (4:3)</PresentationFormat>
  <Paragraphs>31</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PowerPoint_Template_2015</vt:lpstr>
      <vt:lpstr>WSUP19-0015 Broken Hill Grading </vt:lpstr>
      <vt:lpstr>Request</vt:lpstr>
      <vt:lpstr>PowerPoint Presentation</vt:lpstr>
      <vt:lpstr>Background</vt:lpstr>
      <vt:lpstr>PowerPoint Presentation</vt:lpstr>
      <vt:lpstr>Analysis</vt:lpstr>
      <vt:lpstr>Public Notice &amp; CAB</vt:lpstr>
      <vt:lpstr>Reviewing Agencies</vt:lpstr>
      <vt:lpstr>Special Us Permit Findings</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118</cp:revision>
  <cp:lastPrinted>2018-09-05T18:37:41Z</cp:lastPrinted>
  <dcterms:created xsi:type="dcterms:W3CDTF">2015-09-25T21:46:02Z</dcterms:created>
  <dcterms:modified xsi:type="dcterms:W3CDTF">2019-10-03T19:12:49Z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